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1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1"/>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4" name="Google Shape;74;p11"/>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5" name="Google Shape;75;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 name="Google Shape;23;p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24" name="Google Shape;24;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 name="Shape 27"/>
        <p:cNvGrpSpPr/>
        <p:nvPr/>
      </p:nvGrpSpPr>
      <p:grpSpPr>
        <a:xfrm>
          <a:off x="0" y="0"/>
          <a:ext cx="0" cy="0"/>
          <a:chOff x="0" y="0"/>
          <a:chExt cx="0" cy="0"/>
        </a:xfrm>
      </p:grpSpPr>
      <p:sp>
        <p:nvSpPr>
          <p:cNvPr id="28" name="Google Shape;28;p4"/>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 name="Google Shape;29;p4"/>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 name="Google Shape;30;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 name="Google Shape;35;p5"/>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6" name="Google Shape;36;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 name="Google Shape;41;p6"/>
          <p:cNvSpPr/>
          <p:nvPr>
            <p:ph idx="2" type="pic"/>
          </p:nvPr>
        </p:nvSpPr>
        <p:spPr>
          <a:xfrm>
            <a:off x="1792288" y="612775"/>
            <a:ext cx="5486400" cy="4114800"/>
          </a:xfrm>
          <a:prstGeom prst="rect">
            <a:avLst/>
          </a:prstGeom>
          <a:noFill/>
          <a:ln>
            <a:noFill/>
          </a:ln>
        </p:spPr>
      </p:sp>
      <p:sp>
        <p:nvSpPr>
          <p:cNvPr id="42" name="Google Shape;42;p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43" name="Google Shape;43;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7"/>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 name="Google Shape;48;p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49" name="Google Shape;49;p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50" name="Google Shape;50;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p10"/>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65" name="Google Shape;65;p10"/>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66" name="Google Shape;66;p10"/>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67" name="Google Shape;67;p10"/>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68" name="Google Shape;68;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295400" y="762000"/>
            <a:ext cx="6477000" cy="1676400"/>
          </a:xfrm>
          <a:prstGeom prst="rect">
            <a:avLst/>
          </a:prstGeom>
          <a:solidFill>
            <a:srgbClr val="B3A2C7"/>
          </a:soli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02060"/>
              </a:buClr>
              <a:buSzPts val="2800"/>
              <a:buFont typeface="Cambria"/>
              <a:buNone/>
            </a:pPr>
            <a:r>
              <a:rPr b="1" i="0" lang="en-US" sz="2800" u="none">
                <a:solidFill>
                  <a:srgbClr val="002060"/>
                </a:solidFill>
                <a:latin typeface="Cambria"/>
                <a:ea typeface="Cambria"/>
                <a:cs typeface="Cambria"/>
                <a:sym typeface="Cambria"/>
              </a:rPr>
              <a:t>MATRUSRI ENGINEERING COLLEGE</a:t>
            </a:r>
            <a:br>
              <a:rPr b="1" i="0" lang="en-US" sz="3200" u="none">
                <a:solidFill>
                  <a:srgbClr val="002060"/>
                </a:solidFill>
                <a:latin typeface="Cambria"/>
                <a:ea typeface="Cambria"/>
                <a:cs typeface="Cambria"/>
                <a:sym typeface="Cambria"/>
              </a:rPr>
            </a:br>
            <a:r>
              <a:rPr b="1" i="0" lang="en-US" sz="2000" u="none">
                <a:solidFill>
                  <a:srgbClr val="7030A0"/>
                </a:solidFill>
                <a:latin typeface="Calibri"/>
                <a:ea typeface="Calibri"/>
                <a:cs typeface="Calibri"/>
                <a:sym typeface="Calibri"/>
              </a:rPr>
              <a:t>DEPARTMENT OF COMPUTER SCIENCE AND ENGINEERING</a:t>
            </a:r>
            <a:endParaRPr/>
          </a:p>
        </p:txBody>
      </p:sp>
      <p:pic>
        <p:nvPicPr>
          <p:cNvPr descr="logo.png" id="89" name="Google Shape;89;p13"/>
          <p:cNvPicPr preferRelativeResize="0"/>
          <p:nvPr/>
        </p:nvPicPr>
        <p:blipFill rotWithShape="1">
          <a:blip r:embed="rId3">
            <a:alphaModFix/>
          </a:blip>
          <a:srcRect b="0" l="0" r="0" t="0"/>
          <a:stretch/>
        </p:blipFill>
        <p:spPr>
          <a:xfrm>
            <a:off x="0" y="914400"/>
            <a:ext cx="1333500" cy="1333500"/>
          </a:xfrm>
          <a:prstGeom prst="rect">
            <a:avLst/>
          </a:prstGeom>
          <a:noFill/>
          <a:ln>
            <a:noFill/>
          </a:ln>
        </p:spPr>
      </p:pic>
      <p:pic>
        <p:nvPicPr>
          <p:cNvPr descr="NBA LOGO.png" id="90" name="Google Shape;90;p13"/>
          <p:cNvPicPr preferRelativeResize="0"/>
          <p:nvPr/>
        </p:nvPicPr>
        <p:blipFill rotWithShape="1">
          <a:blip r:embed="rId4">
            <a:alphaModFix/>
          </a:blip>
          <a:srcRect b="0" l="0" r="0" t="0"/>
          <a:stretch/>
        </p:blipFill>
        <p:spPr>
          <a:xfrm>
            <a:off x="7858125" y="1033462"/>
            <a:ext cx="1209675" cy="1176337"/>
          </a:xfrm>
          <a:prstGeom prst="rect">
            <a:avLst/>
          </a:prstGeom>
          <a:noFill/>
          <a:ln>
            <a:noFill/>
          </a:ln>
        </p:spPr>
      </p:pic>
      <p:sp>
        <p:nvSpPr>
          <p:cNvPr id="91" name="Google Shape;91;p13"/>
          <p:cNvSpPr txBox="1"/>
          <p:nvPr/>
        </p:nvSpPr>
        <p:spPr>
          <a:xfrm>
            <a:off x="609600" y="2814637"/>
            <a:ext cx="8153400" cy="107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66"/>
              </a:buClr>
              <a:buSzPts val="3200"/>
              <a:buFont typeface="Times New Roman"/>
              <a:buNone/>
            </a:pPr>
            <a:r>
              <a:rPr b="0" i="0" lang="en-US" sz="3200" u="none" cap="none" strike="noStrike">
                <a:solidFill>
                  <a:srgbClr val="FF0066"/>
                </a:solidFill>
                <a:latin typeface="Times New Roman"/>
                <a:ea typeface="Times New Roman"/>
                <a:cs typeface="Times New Roman"/>
                <a:sym typeface="Times New Roman"/>
              </a:rPr>
              <a:t>Fake Product Identification through QR-CODE Using Blockchain Technology</a:t>
            </a:r>
            <a:endParaRPr/>
          </a:p>
        </p:txBody>
      </p:sp>
      <p:sp>
        <p:nvSpPr>
          <p:cNvPr id="92" name="Google Shape;92;p13"/>
          <p:cNvSpPr txBox="1"/>
          <p:nvPr/>
        </p:nvSpPr>
        <p:spPr>
          <a:xfrm>
            <a:off x="609600" y="3810000"/>
            <a:ext cx="7924800" cy="28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F006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Under the guidance of B.J.Praveena </a:t>
            </a:r>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(Assistant Professor)</a:t>
            </a:r>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rgbClr val="FF006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BATCH NO:A-18</a:t>
            </a:r>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1608-18-733-025 – Neeraj Ganji</a:t>
            </a:r>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1608-18-733-029 – P.Anurag Sharma</a:t>
            </a:r>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1608-18-733-036 – Pranav Vuppala</a:t>
            </a:r>
            <a:endParaRPr/>
          </a:p>
        </p:txBody>
      </p:sp>
      <p:pic>
        <p:nvPicPr>
          <p:cNvPr descr="LOGO" id="93" name="Google Shape;93;p13"/>
          <p:cNvPicPr preferRelativeResize="0"/>
          <p:nvPr/>
        </p:nvPicPr>
        <p:blipFill rotWithShape="1">
          <a:blip r:embed="rId5">
            <a:alphaModFix/>
          </a:blip>
          <a:srcRect b="0" l="0" r="0" t="0"/>
          <a:stretch/>
        </p:blipFill>
        <p:spPr>
          <a:xfrm>
            <a:off x="8494712" y="-4762"/>
            <a:ext cx="649287" cy="644525"/>
          </a:xfrm>
          <a:prstGeom prst="rect">
            <a:avLst/>
          </a:prstGeom>
          <a:noFill/>
          <a:ln>
            <a:noFill/>
          </a:ln>
        </p:spPr>
      </p:pic>
      <p:sp>
        <p:nvSpPr>
          <p:cNvPr id="94" name="Google Shape;94;p13"/>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cap="none" strike="noStrike">
                <a:solidFill>
                  <a:srgbClr val="002060"/>
                </a:solidFill>
                <a:latin typeface="Bookman Old Style"/>
                <a:ea typeface="Bookman Old Style"/>
                <a:cs typeface="Bookman Old Style"/>
                <a:sym typeface="Bookman Old Style"/>
              </a:rPr>
              <a:t>MATRUSRI</a:t>
            </a:r>
            <a:endParaRPr b="0" i="0" sz="1900" u="none" cap="none" strike="noStrik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cap="none" strike="noStrik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Hardware Requirements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System: MINIMUM i3.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Hard Disk: 40 GB.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Ram: 4 GB. </a:t>
            </a:r>
            <a:endParaRPr/>
          </a:p>
          <a:p>
            <a:pPr indent="0" lvl="0" marL="0" marR="0" rtl="0" algn="l">
              <a:lnSpc>
                <a:spcPct val="95000"/>
              </a:lnSpc>
              <a:spcBef>
                <a:spcPts val="100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Software Requirements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Operating System: Windows 8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Coding Language: Python 3.7 </a:t>
            </a:r>
            <a:endParaRPr/>
          </a:p>
          <a:p>
            <a:pPr indent="0" lvl="0" marL="0" marR="0" rtl="0" algn="l">
              <a:lnSpc>
                <a:spcPct val="95000"/>
              </a:lnSpc>
              <a:spcBef>
                <a:spcPts val="100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Software Tools Used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GUI Applications (Tkinter)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Image processing (Opencv,pillow)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XAMPP Local server </a:t>
            </a:r>
            <a:endParaRPr/>
          </a:p>
          <a:p>
            <a:pPr indent="0" lvl="0" marL="0" marR="0" rtl="0" algn="l">
              <a:lnSpc>
                <a:spcPct val="95000"/>
              </a:lnSpc>
              <a:spcBef>
                <a:spcPts val="100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 MySQL database</a:t>
            </a:r>
            <a:endParaRPr b="0" i="0" sz="1800" u="none">
              <a:solidFill>
                <a:srgbClr val="000000"/>
              </a:solidFill>
              <a:latin typeface="Times New Roman"/>
              <a:ea typeface="Times New Roman"/>
              <a:cs typeface="Times New Roman"/>
              <a:sym typeface="Times New Roman"/>
            </a:endParaRPr>
          </a:p>
          <a:p>
            <a:pPr indent="0" lvl="0" marL="0" marR="0" rtl="0" algn="just">
              <a:lnSpc>
                <a:spcPct val="80000"/>
              </a:lnSpc>
              <a:spcBef>
                <a:spcPts val="1000"/>
              </a:spcBef>
              <a:spcAft>
                <a:spcPts val="0"/>
              </a:spcAft>
              <a:buClr>
                <a:schemeClr val="dk1"/>
              </a:buClr>
              <a:buSzPts val="1900"/>
              <a:buFont typeface="Arial"/>
              <a:buNone/>
            </a:pPr>
            <a:r>
              <a:t/>
            </a:r>
            <a:endParaRPr b="1" i="0" sz="19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2200"/>
              <a:buFont typeface="Arial"/>
              <a:buNone/>
            </a:pPr>
            <a:r>
              <a:t/>
            </a:r>
            <a:endParaRPr b="0" i="0" sz="22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200" u="none">
              <a:solidFill>
                <a:srgbClr val="000000"/>
              </a:solidFill>
              <a:latin typeface="Calibri"/>
              <a:ea typeface="Calibri"/>
              <a:cs typeface="Calibri"/>
              <a:sym typeface="Calibri"/>
            </a:endParaRPr>
          </a:p>
        </p:txBody>
      </p:sp>
      <p:sp>
        <p:nvSpPr>
          <p:cNvPr id="164" name="Google Shape;164;p22"/>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TECHNOLOGY STACK</a:t>
            </a:r>
            <a:endParaRPr/>
          </a:p>
        </p:txBody>
      </p:sp>
      <p:pic>
        <p:nvPicPr>
          <p:cNvPr descr="LOGO" id="165" name="Google Shape;165;p22"/>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66" name="Google Shape;166;p22"/>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647700" y="1331912"/>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SYSTEM ARCHITECTURE:</a:t>
            </a:r>
            <a:r>
              <a:rPr b="1" i="0" lang="en-US" sz="2000" u="none">
                <a:solidFill>
                  <a:srgbClr val="000000"/>
                </a:solidFill>
                <a:latin typeface="Calibri"/>
                <a:ea typeface="Calibri"/>
                <a:cs typeface="Calibri"/>
                <a:sym typeface="Calibri"/>
              </a:rPr>
              <a:t>        </a:t>
            </a:r>
            <a:endParaRPr b="1"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D</a:t>
            </a:r>
            <a:endParaRPr/>
          </a:p>
        </p:txBody>
      </p:sp>
      <p:pic>
        <p:nvPicPr>
          <p:cNvPr descr="LOGO" id="172" name="Google Shape;172;p23"/>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73" name="Google Shape;173;p23"/>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
        <p:nvSpPr>
          <p:cNvPr id="174" name="Google Shape;174;p23"/>
          <p:cNvSpPr txBox="1"/>
          <p:nvPr/>
        </p:nvSpPr>
        <p:spPr>
          <a:xfrm>
            <a:off x="676275" y="631825"/>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pic>
        <p:nvPicPr>
          <p:cNvPr id="175" name="Google Shape;175;p23"/>
          <p:cNvPicPr preferRelativeResize="0"/>
          <p:nvPr/>
        </p:nvPicPr>
        <p:blipFill rotWithShape="1">
          <a:blip r:embed="rId4">
            <a:alphaModFix/>
          </a:blip>
          <a:srcRect b="0" l="0" r="0" t="0"/>
          <a:stretch/>
        </p:blipFill>
        <p:spPr>
          <a:xfrm>
            <a:off x="1938337" y="1689100"/>
            <a:ext cx="5267325" cy="43672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646112" y="1295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DATA FLOW DIAGRAM: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a:t>
            </a:r>
            <a:endParaRPr/>
          </a:p>
        </p:txBody>
      </p:sp>
      <p:pic>
        <p:nvPicPr>
          <p:cNvPr descr="LOGO" id="181" name="Google Shape;181;p24"/>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82" name="Google Shape;182;p24"/>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
        <p:nvSpPr>
          <p:cNvPr id="183" name="Google Shape;183;p24"/>
          <p:cNvSpPr txBox="1"/>
          <p:nvPr/>
        </p:nvSpPr>
        <p:spPr>
          <a:xfrm>
            <a:off x="642937" y="639762"/>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pic>
        <p:nvPicPr>
          <p:cNvPr id="184" name="Google Shape;184;p24"/>
          <p:cNvPicPr preferRelativeResize="0"/>
          <p:nvPr/>
        </p:nvPicPr>
        <p:blipFill rotWithShape="1">
          <a:blip r:embed="rId4">
            <a:alphaModFix/>
          </a:blip>
          <a:srcRect b="0" l="0" r="0" t="0"/>
          <a:stretch/>
        </p:blipFill>
        <p:spPr>
          <a:xfrm>
            <a:off x="2063750" y="1657350"/>
            <a:ext cx="5010150" cy="400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647700" y="1295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FLOW CHART:</a:t>
            </a:r>
            <a:r>
              <a:rPr b="1" i="0" lang="en-US" sz="2000" u="none">
                <a:solidFill>
                  <a:srgbClr val="000000"/>
                </a:solidFill>
                <a:latin typeface="Calibri"/>
                <a:ea typeface="Calibri"/>
                <a:cs typeface="Calibri"/>
                <a:sym typeface="Calibri"/>
              </a:rPr>
              <a:t>                             </a:t>
            </a:r>
            <a:endParaRPr b="1"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X</a:t>
            </a:r>
            <a:endParaRPr/>
          </a:p>
        </p:txBody>
      </p:sp>
      <p:pic>
        <p:nvPicPr>
          <p:cNvPr descr="LOGO" id="190" name="Google Shape;190;p25"/>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91" name="Google Shape;191;p25"/>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192" name="Google Shape;192;p25"/>
          <p:cNvPicPr preferRelativeResize="0"/>
          <p:nvPr/>
        </p:nvPicPr>
        <p:blipFill rotWithShape="1">
          <a:blip r:embed="rId4">
            <a:alphaModFix/>
          </a:blip>
          <a:srcRect b="0" l="0" r="0" t="0"/>
          <a:stretch/>
        </p:blipFill>
        <p:spPr>
          <a:xfrm>
            <a:off x="990600" y="1611312"/>
            <a:ext cx="7162800" cy="4103687"/>
          </a:xfrm>
          <a:prstGeom prst="rect">
            <a:avLst/>
          </a:prstGeom>
          <a:noFill/>
          <a:ln>
            <a:noFill/>
          </a:ln>
        </p:spPr>
      </p:pic>
      <p:sp>
        <p:nvSpPr>
          <p:cNvPr id="193" name="Google Shape;193;p25"/>
          <p:cNvSpPr txBox="1"/>
          <p:nvPr/>
        </p:nvSpPr>
        <p:spPr>
          <a:xfrm>
            <a:off x="642937" y="639762"/>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nvSpPr>
        <p:spPr>
          <a:xfrm>
            <a:off x="646112" y="122237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USE CASE DIAGRAM:   </a:t>
            </a:r>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a:t>
            </a:r>
            <a:endParaRPr/>
          </a:p>
        </p:txBody>
      </p:sp>
      <p:pic>
        <p:nvPicPr>
          <p:cNvPr descr="LOGO" id="199" name="Google Shape;199;p26"/>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00" name="Google Shape;200;p26"/>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
        <p:nvSpPr>
          <p:cNvPr id="201" name="Google Shape;201;p26"/>
          <p:cNvSpPr txBox="1"/>
          <p:nvPr/>
        </p:nvSpPr>
        <p:spPr>
          <a:xfrm>
            <a:off x="642937" y="639762"/>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pic>
        <p:nvPicPr>
          <p:cNvPr id="202" name="Google Shape;202;p26"/>
          <p:cNvPicPr preferRelativeResize="0"/>
          <p:nvPr/>
        </p:nvPicPr>
        <p:blipFill rotWithShape="1">
          <a:blip r:embed="rId4">
            <a:alphaModFix/>
          </a:blip>
          <a:srcRect b="0" l="0" r="0" t="0"/>
          <a:stretch/>
        </p:blipFill>
        <p:spPr>
          <a:xfrm>
            <a:off x="2114550" y="1600200"/>
            <a:ext cx="4914900" cy="420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nvSpPr>
        <p:spPr>
          <a:xfrm>
            <a:off x="646112" y="122237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SEQUENCE DIAGRAMS:</a:t>
            </a:r>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  </a:t>
            </a:r>
            <a:endParaRPr b="1" i="0" sz="16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a:t>
            </a:r>
            <a:endParaRPr/>
          </a:p>
        </p:txBody>
      </p:sp>
      <p:pic>
        <p:nvPicPr>
          <p:cNvPr descr="LOGO" id="208" name="Google Shape;208;p27"/>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09" name="Google Shape;209;p27"/>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
        <p:nvSpPr>
          <p:cNvPr id="210" name="Google Shape;210;p27"/>
          <p:cNvSpPr txBox="1"/>
          <p:nvPr/>
        </p:nvSpPr>
        <p:spPr>
          <a:xfrm>
            <a:off x="642937" y="639762"/>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pic>
        <p:nvPicPr>
          <p:cNvPr id="211" name="Google Shape;211;p27"/>
          <p:cNvPicPr preferRelativeResize="0"/>
          <p:nvPr/>
        </p:nvPicPr>
        <p:blipFill rotWithShape="1">
          <a:blip r:embed="rId4">
            <a:alphaModFix/>
          </a:blip>
          <a:srcRect b="0" l="0" r="0" t="0"/>
          <a:stretch/>
        </p:blipFill>
        <p:spPr>
          <a:xfrm>
            <a:off x="2209800" y="1720850"/>
            <a:ext cx="5102225" cy="391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nvSpPr>
        <p:spPr>
          <a:xfrm>
            <a:off x="646112" y="122237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ACTIVITY DIAGRAMS:  </a:t>
            </a:r>
            <a:endParaRPr/>
          </a:p>
          <a:p>
            <a:pPr indent="0" lvl="0" marL="0" marR="0" rtl="0" algn="l">
              <a:lnSpc>
                <a:spcPct val="100000"/>
              </a:lnSpc>
              <a:spcBef>
                <a:spcPts val="0"/>
              </a:spcBef>
              <a:spcAft>
                <a:spcPts val="0"/>
              </a:spcAft>
              <a:buClr>
                <a:srgbClr val="000000"/>
              </a:buClr>
              <a:buSzPts val="1600"/>
              <a:buFont typeface="Times New Roman"/>
              <a:buNone/>
            </a:pPr>
            <a:r>
              <a:rPr b="1" i="0" lang="en-US" sz="1600" u="none">
                <a:solidFill>
                  <a:srgbClr val="000000"/>
                </a:solidFill>
                <a:latin typeface="Times New Roman"/>
                <a:ea typeface="Times New Roman"/>
                <a:cs typeface="Times New Roman"/>
                <a:sym typeface="Times New Roman"/>
              </a:rPr>
              <a:t>MANUFATURER SIDE:                                   USER SIDE:</a:t>
            </a:r>
            <a:endParaRPr/>
          </a:p>
          <a:p>
            <a:pPr indent="0" lvl="0" marL="0" marR="0" rtl="0" algn="l">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a:t>
            </a:r>
            <a:endParaRPr/>
          </a:p>
        </p:txBody>
      </p:sp>
      <p:pic>
        <p:nvPicPr>
          <p:cNvPr descr="LOGO" id="217" name="Google Shape;217;p28"/>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18" name="Google Shape;218;p28"/>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
        <p:nvSpPr>
          <p:cNvPr id="219" name="Google Shape;219;p28"/>
          <p:cNvSpPr txBox="1"/>
          <p:nvPr/>
        </p:nvSpPr>
        <p:spPr>
          <a:xfrm>
            <a:off x="642937" y="639762"/>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DESIGN</a:t>
            </a:r>
            <a:endParaRPr/>
          </a:p>
        </p:txBody>
      </p:sp>
      <p:pic>
        <p:nvPicPr>
          <p:cNvPr id="220" name="Google Shape;220;p28"/>
          <p:cNvPicPr preferRelativeResize="0"/>
          <p:nvPr/>
        </p:nvPicPr>
        <p:blipFill rotWithShape="1">
          <a:blip r:embed="rId4">
            <a:alphaModFix/>
          </a:blip>
          <a:srcRect b="0" l="0" r="0" t="0"/>
          <a:stretch/>
        </p:blipFill>
        <p:spPr>
          <a:xfrm>
            <a:off x="838200" y="2024062"/>
            <a:ext cx="3733800" cy="3767137"/>
          </a:xfrm>
          <a:prstGeom prst="rect">
            <a:avLst/>
          </a:prstGeom>
          <a:noFill/>
          <a:ln>
            <a:noFill/>
          </a:ln>
        </p:spPr>
      </p:pic>
      <p:pic>
        <p:nvPicPr>
          <p:cNvPr id="221" name="Google Shape;221;p28"/>
          <p:cNvPicPr preferRelativeResize="0"/>
          <p:nvPr/>
        </p:nvPicPr>
        <p:blipFill rotWithShape="1">
          <a:blip r:embed="rId5">
            <a:alphaModFix/>
          </a:blip>
          <a:srcRect b="0" l="0" r="0" t="0"/>
          <a:stretch/>
        </p:blipFill>
        <p:spPr>
          <a:xfrm>
            <a:off x="5062537" y="2024062"/>
            <a:ext cx="3209925" cy="36115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nvSpPr>
        <p:spPr>
          <a:xfrm>
            <a:off x="690562" y="177482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tkinter import messagebox</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tkinter import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tkinter import simpledialog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tkinter</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tkinter import filedialog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tkinter.filedialog import askopenfilename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Block import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Blockchain import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hashlib import sha256</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os</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datetime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webbrowser</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qrcode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random</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cv2</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sys</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from PIL import ImageTk, Image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PIL.Image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imageio</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import threading</a:t>
            </a:r>
            <a:endParaRPr/>
          </a:p>
          <a:p>
            <a:pPr indent="0" lvl="0" marL="0" marR="0" rtl="0" algn="l">
              <a:lnSpc>
                <a:spcPct val="100000"/>
              </a:lnSpc>
              <a:spcBef>
                <a:spcPts val="0"/>
              </a:spcBef>
              <a:spcAft>
                <a:spcPts val="0"/>
              </a:spcAft>
              <a:buClr>
                <a:schemeClr val="dk1"/>
              </a:buClr>
              <a:buSzPts val="1000"/>
              <a:buFont typeface="Arial"/>
              <a:buNone/>
            </a:pPr>
            <a:r>
              <a:t/>
            </a:r>
            <a:endParaRPr b="0" i="0" sz="1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000" u="none">
              <a:solidFill>
                <a:srgbClr val="000000"/>
              </a:solidFill>
              <a:latin typeface="Times New Roman"/>
              <a:ea typeface="Times New Roman"/>
              <a:cs typeface="Times New Roman"/>
              <a:sym typeface="Times New Roman"/>
            </a:endParaRPr>
          </a:p>
        </p:txBody>
      </p:sp>
      <p:sp>
        <p:nvSpPr>
          <p:cNvPr id="227" name="Google Shape;227;p29"/>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28" name="Google Shape;228;p29"/>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29" name="Google Shape;229;p29"/>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nvSpPr>
        <p:spPr>
          <a:xfrm>
            <a:off x="646112" y="1722437"/>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main = tkinter.Tk()</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main.title("Fake Prodduct Identificaion With QR-Code Using BloackChain")</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main.attributes('-fullscreen', True)</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#main.geometry('1300x1200')</a:t>
            </a:r>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video_name = "bg\\home.mp4" #This is your video file path</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video = imageio.get_reader(video_name)</a:t>
            </a:r>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def stream(label):</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for image in video.iter_data():</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frame_image = ImageTk.PhotoImage(PIL.Image.fromarray(image))</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label.config(image=frame_image)</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label.image = frame_image</a:t>
            </a:r>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my_label = tkinter.Label(main)</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my_label.pack()</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thread = threading.Thread(target=stream, args=(my_label,))</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thread.daemon = 1</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thread.start()</a:t>
            </a:r>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global filename</a:t>
            </a:r>
            <a:endParaRPr/>
          </a:p>
          <a:p>
            <a:pPr indent="0" lvl="0" marL="0" marR="0" rtl="0" algn="l">
              <a:lnSpc>
                <a:spcPct val="80000"/>
              </a:lnSpc>
              <a:spcBef>
                <a:spcPts val="0"/>
              </a:spcBef>
              <a:spcAft>
                <a:spcPts val="0"/>
              </a:spcAft>
              <a:buClr>
                <a:schemeClr val="dk1"/>
              </a:buClr>
              <a:buSzPts val="1300"/>
              <a:buFont typeface="Arial"/>
              <a:buNone/>
            </a:pPr>
            <a:r>
              <a:t/>
            </a:r>
            <a:endParaRPr b="0"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blockchain = Blockchain()</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if os.path.exists('blockchain_contract.txt'):</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with open('blockchain_contract.txt', 'rb') as fileinput:</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blockchain = pickle.load(fileinput)</a:t>
            </a:r>
            <a:endParaRPr/>
          </a:p>
          <a:p>
            <a:pPr indent="0" lvl="0" marL="0" marR="0" rtl="0" algn="l">
              <a:lnSpc>
                <a:spcPct val="80000"/>
              </a:lnSpc>
              <a:spcBef>
                <a:spcPts val="0"/>
              </a:spcBef>
              <a:spcAft>
                <a:spcPts val="0"/>
              </a:spcAft>
              <a:buClr>
                <a:srgbClr val="000000"/>
              </a:buClr>
              <a:buSzPts val="1300"/>
              <a:buFont typeface="Times New Roman"/>
              <a:buNone/>
            </a:pPr>
            <a:r>
              <a:rPr b="0" i="0" lang="en-US" sz="1300" u="none">
                <a:solidFill>
                  <a:srgbClr val="000000"/>
                </a:solidFill>
                <a:latin typeface="Times New Roman"/>
                <a:ea typeface="Times New Roman"/>
                <a:cs typeface="Times New Roman"/>
                <a:sym typeface="Times New Roman"/>
              </a:rPr>
              <a:t>    fileinput.close()</a:t>
            </a:r>
            <a:endParaRPr/>
          </a:p>
        </p:txBody>
      </p:sp>
      <p:sp>
        <p:nvSpPr>
          <p:cNvPr id="235" name="Google Shape;235;p30"/>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36" name="Google Shape;236;p30"/>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37" name="Google Shape;237;p30"/>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nvSpPr>
        <p:spPr>
          <a:xfrm>
            <a:off x="646112" y="17526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def addProduct():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global filename</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text.delete('1.0', END)</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#filename = askopenfilename(initialdir = "original_barcodes")</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#with open(filename,"rb") as f:</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    bytes = f.read()</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#f.close()</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pid = tf1.get()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name = tf2.get()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user = tf3.get()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address = tf4.get()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neeraj=hex(random.getrandbits(128))</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bytes=neeraj.encode('utf-8')</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digital_signature = sha256(bytes).hexdigest();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global QRimg</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logo = Image.open('bg\\logo.jpg')</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basewidth = 100</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wpercent = (basewidth/float(logo.size[0]))</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hsize = int((float(logo.size[1])*float(wpercent)))</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logo = logo.resize((basewidth, hsize), Image.ANTIALIAS)</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QRcode = qrcode.QRCode(error_correction=qrcode.constants.ERROR_CORRECT_H)</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QRcode.add_data(digital_signature)</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QRcode.make(fit=True)</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QRimg = QRcode.make_image().convert('RGB')</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pos = ((QRimg.size[0] - logo.size[0]) // 2, (QRimg.size[1] - logo.size[1]) // 2)</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QRimg.paste(logo, pos)</a:t>
            </a:r>
            <a:endParaRPr/>
          </a:p>
          <a:p>
            <a:pPr indent="0" lvl="0" marL="0" marR="0" rtl="0" algn="l">
              <a:lnSpc>
                <a:spcPct val="100000"/>
              </a:lnSpc>
              <a:spcBef>
                <a:spcPts val="0"/>
              </a:spcBef>
              <a:spcAft>
                <a:spcPts val="0"/>
              </a:spcAft>
              <a:buClr>
                <a:srgbClr val="000000"/>
              </a:buClr>
              <a:buSzPts val="1100"/>
              <a:buFont typeface="Calibri"/>
              <a:buNone/>
            </a:pPr>
            <a:r>
              <a:rPr b="0" i="0" lang="en-US" sz="1100" u="none">
                <a:solidFill>
                  <a:srgbClr val="000000"/>
                </a:solidFill>
                <a:latin typeface="Calibri"/>
                <a:ea typeface="Calibri"/>
                <a:cs typeface="Calibri"/>
                <a:sym typeface="Calibri"/>
              </a:rPr>
              <a:t>    QRimg.save('original_barcodes'+'\\'+str(pid)+'productQR.png')</a:t>
            </a:r>
            <a:endParaRPr/>
          </a:p>
        </p:txBody>
      </p:sp>
      <p:sp>
        <p:nvSpPr>
          <p:cNvPr id="243" name="Google Shape;243;p31"/>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44" name="Google Shape;244;p31"/>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45" name="Google Shape;245;p31"/>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nvSpPr>
        <p:spPr>
          <a:xfrm>
            <a:off x="685800" y="1724025"/>
            <a:ext cx="7848600" cy="47529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In recent years, Counterfeit products play an important role in product manufacturing industries. This affects the companies name, sales, and profit of the companies. Blockchain technology is used to identification of real products and detects fake products. </a:t>
            </a:r>
            <a:endParaRPr/>
          </a:p>
          <a:p>
            <a:pPr indent="-342900" lvl="0" marL="3429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Blockchain technology is the distributed, decentralized, and digital ledger that stores transactional information in the form of blocks in many databases which is connected with the chains. Blockchain technology is secure technology therefore any block cannot be changed or hacked. By using Blockchain technology, customers or users do not need to rely on third-party users for confirmation of product safety. </a:t>
            </a:r>
            <a:endParaRPr/>
          </a:p>
          <a:p>
            <a:pPr indent="-228600" lvl="0" marL="34290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rgbClr val="000000"/>
              </a:solidFill>
              <a:latin typeface="Calibri"/>
              <a:ea typeface="Calibri"/>
              <a:cs typeface="Calibri"/>
              <a:sym typeface="Calibri"/>
            </a:endParaRPr>
          </a:p>
        </p:txBody>
      </p:sp>
      <p:sp>
        <p:nvSpPr>
          <p:cNvPr id="100" name="Google Shape;100;p14"/>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ABSTRACT</a:t>
            </a:r>
            <a:endParaRPr/>
          </a:p>
        </p:txBody>
      </p:sp>
      <p:pic>
        <p:nvPicPr>
          <p:cNvPr descr="LOGO" id="101" name="Google Shape;101;p14"/>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02" name="Google Shape;102;p14"/>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nvSpPr>
        <p:spPr>
          <a:xfrm>
            <a:off x="533400" y="1746250"/>
            <a:ext cx="7961400" cy="50355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a:solidFill>
                  <a:srgbClr val="000000"/>
                </a:solidFill>
                <a:latin typeface="Calibri"/>
                <a:ea typeface="Calibri"/>
                <a:cs typeface="Calibri"/>
                <a:sym typeface="Calibri"/>
              </a:rPr>
              <a:t> </a:t>
            </a:r>
            <a:r>
              <a:rPr b="0" i="0" lang="en-US" sz="1400" u="none">
                <a:solidFill>
                  <a:srgbClr val="000000"/>
                </a:solidFill>
                <a:latin typeface="Times New Roman"/>
                <a:ea typeface="Times New Roman"/>
                <a:cs typeface="Times New Roman"/>
                <a:sym typeface="Times New Roman"/>
              </a:rPr>
              <a:t>if len(pid) &gt; 0 and len(name) &gt; 0 and len(user) &gt; 0 and len(address) &gt; 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current_time = datetime.datetime.now()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data = pid+"#"+name+"#"+user+"#"+address+"#"+str(current_time)+"#"+digital_signature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blockchain.add_new_transaction(data)</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hash = blockchain.mine()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 = blockchain.chain[len(blockchain.chain)-1]</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text.insert(END,"Blockchain Previous Hash        : "+str(b.previous_hash)+"\n")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text.insert(END,"Block No                        : "+str(b.index)+"\n")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text.insert(END,"Current Hash                    : "+str(b.hash)+"\n")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text.insert(END,"Product Qr-code no              : "+str(digital_signature)+"\n")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blockchain.save_object(blockchain,'blockchain_contract.txt')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img2= Image.open('original_barcodes'+'\\'+str(pid)+'productQR.png')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load=img2.resize((200,200))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render = ImageTk.PhotoImage(load)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 = Label(main, image=render)</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img.place(x=140, y=500)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tf1.delete(0, 'end')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tf2.delete(0, 'end')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tf3.delete(0, 'end')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tf4.delete(0, 'end')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messagebox.showinfo("QR Code Generator", "QR Code is saved successfully!")</a:t>
            </a:r>
            <a:endParaRPr/>
          </a:p>
        </p:txBody>
      </p:sp>
      <p:sp>
        <p:nvSpPr>
          <p:cNvPr id="251" name="Google Shape;251;p32"/>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52" name="Google Shape;252;p32"/>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53" name="Google Shape;253;p32"/>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533400" y="1746250"/>
            <a:ext cx="7961400" cy="50355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else: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text.insert(END,"Please enter all details")</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def searchProduct():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text.delete('1.0', END)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pid = tf1.get()</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flag = True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if len(pid) &gt; 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for i in range(len(blockchain.chain)):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if i &gt; 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 = blockchain.chain[i]</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data = b.transactions[0]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arr = data.split("#")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if arr[0] == pid: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global QRimg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logo = Image.open('bg\\logo.jpg')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basewidth = 100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wpercent = (basewidth/float(logo.size[0]))</a:t>
            </a:r>
            <a:endParaRPr/>
          </a:p>
          <a:p>
            <a:pPr indent="0" lvl="0" marL="0" marR="0" rtl="0" algn="l">
              <a:lnSpc>
                <a:spcPct val="100000"/>
              </a:lnSpc>
              <a:spcBef>
                <a:spcPts val="0"/>
              </a:spcBef>
              <a:spcAft>
                <a:spcPts val="0"/>
              </a:spcAft>
              <a:buNone/>
            </a:pPr>
            <a:r>
              <a:t/>
            </a:r>
            <a:endParaRPr b="0" i="0" sz="1400" u="none">
              <a:solidFill>
                <a:srgbClr val="000000"/>
              </a:solidFill>
              <a:latin typeface="Times New Roman"/>
              <a:ea typeface="Times New Roman"/>
              <a:cs typeface="Times New Roman"/>
              <a:sym typeface="Times New Roman"/>
            </a:endParaRPr>
          </a:p>
        </p:txBody>
      </p:sp>
      <p:sp>
        <p:nvSpPr>
          <p:cNvPr id="259" name="Google Shape;259;p33"/>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60" name="Google Shape;260;p33"/>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61" name="Google Shape;261;p33"/>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nvSpPr>
        <p:spPr>
          <a:xfrm>
            <a:off x="646112" y="1643062"/>
            <a:ext cx="7961400" cy="5111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arr = data.split("#")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if arr[0] == pid: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global QRimg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logo = Image.open('bg\\logo.jpg')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basewidth = 100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wpercent = (basewidth/float(logo.size[0]))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hsize = int((float(logo.size[1])*float(wpercent)))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logo = logo.resize((basewidth, hsize), Image.ANTIALIAS)</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#logo = logo.resize((basewidth, hsize), Image.Resampling.LANCZOS)</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QRcode = qrcode.QRCode(error_correction=qrcode.constants.ERROR_CORRECT_H)</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QRcode.add_data(arr[5])</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QRcode.make(fit=True)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QRimg = QRcode.make_image().convert('RGB')</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pos = ((QRimg.size[0] - logo.size[0]) // 2, (QRimg.size[1] - logo.size[1]) // 2)</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QRimg.paste(logo, pos)</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QRimg.save('original_barcodes'+'\\'+str(pid)+'productQR.png')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output = ''</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text.insert(END,"Product Details extracted from Blockchain using Product ID : "+pid+"\n\n")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text.insert(END,"Product ID                   : "+arr[0]+"\n")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text.insert(END,"Product Name                 : "+arr[1]+"\n")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text.insert(END,"Company/User Details         : "+arr[2]+"\n")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text.insert(END,"Address Details              : "+arr[3]+"\n")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text.insert(END,"Scan Date &amp; Time             : "+arr[4]+"\n")</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a:t>
            </a:r>
            <a:endParaRPr/>
          </a:p>
        </p:txBody>
      </p:sp>
      <p:sp>
        <p:nvSpPr>
          <p:cNvPr id="267" name="Google Shape;267;p34"/>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68" name="Google Shape;268;p34"/>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69" name="Google Shape;269;p34"/>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nvSpPr>
        <p:spPr>
          <a:xfrm>
            <a:off x="646112" y="1670050"/>
            <a:ext cx="7961400" cy="5111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output='&lt;html&gt;&lt;body&gt;&lt;table border=1&gt;'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output += '&lt;tr&gt;&lt;th&gt;Block No&lt;/th&gt;&lt;th&gt;Product ID&lt;/th&gt;&lt;th&gt;Product Name&lt;/th&gt;&lt;th&gt;Company/User Details&lt;/th&gt;&lt;th&gt;Address Details&lt;/th&gt;&lt;th&gt;Scan Date &amp; Time&lt;/th&gt;&lt;th&gt;Product Qr code&lt;/th&gt;&lt;/tr&gt;'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output += '&lt;tr&gt;&lt;td&gt;' + str(i) + '&lt;/td&gt;&lt;td&gt;' + arr[0] + '&lt;/td&gt;&lt;td&gt;' + arr[1] + '&lt;/td&gt;&lt;td&gt;' + arr[2] + '&lt;/td&gt;&lt;td&gt;' + arr[3] + '&lt;/td&gt;&lt;td&gt;' + arr[4] + '&lt;/td&gt;&lt;td&gt;' + arr[5] + '&lt;/td&gt;&lt;/tr&gt;'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 = open("output.html", "w")</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f.write(output)</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f.close()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#webbrowser.open("output.html",new=1)</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flag = False</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img2= Image.open('original_barcodes'+'\\'+str(pid)+'productQR.png')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load=img2.resize((200,200))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render = ImageTk.PhotoImage(load)</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 = Label(main, image=render)</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img.place(x=140, y=500)</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#messagebox.showinfo("", "Retrieve product QR-code!")</a:t>
            </a:r>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break</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if flag:</a:t>
            </a:r>
            <a:endParaRPr/>
          </a:p>
          <a:p>
            <a:pPr indent="0" lvl="0" marL="0" marR="0" rtl="0" algn="l">
              <a:lnSpc>
                <a:spcPct val="100000"/>
              </a:lnSpc>
              <a:spcBef>
                <a:spcPts val="0"/>
              </a:spcBef>
              <a:spcAft>
                <a:spcPts val="0"/>
              </a:spcAft>
              <a:buClr>
                <a:srgbClr val="000000"/>
              </a:buClr>
              <a:buSzPts val="1400"/>
              <a:buFont typeface="Times New Roman"/>
              <a:buNone/>
            </a:pPr>
            <a:r>
              <a:rPr b="0" i="0" lang="en-US" sz="1400" u="none">
                <a:solidFill>
                  <a:srgbClr val="000000"/>
                </a:solidFill>
                <a:latin typeface="Times New Roman"/>
                <a:ea typeface="Times New Roman"/>
                <a:cs typeface="Times New Roman"/>
                <a:sym typeface="Times New Roman"/>
              </a:rPr>
              <a:t>        text.insert(END,"Given product id does not exists")</a:t>
            </a:r>
            <a:endParaRPr/>
          </a:p>
        </p:txBody>
      </p:sp>
      <p:sp>
        <p:nvSpPr>
          <p:cNvPr id="275" name="Google Shape;275;p35"/>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SOURCE CODE</a:t>
            </a:r>
            <a:endParaRPr/>
          </a:p>
        </p:txBody>
      </p:sp>
      <p:pic>
        <p:nvPicPr>
          <p:cNvPr descr="LOGO" id="276" name="Google Shape;276;p35"/>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77" name="Google Shape;277;p35"/>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nvSpPr>
        <p:spPr>
          <a:xfrm>
            <a:off x="646112" y="1670050"/>
            <a:ext cx="7961400" cy="5111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3" name="Google Shape;283;p36"/>
          <p:cNvSpPr txBox="1"/>
          <p:nvPr/>
        </p:nvSpPr>
        <p:spPr>
          <a:xfrm>
            <a:off x="646112" y="91440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SOFTWARE TESTING</a:t>
            </a:r>
            <a:endParaRPr/>
          </a:p>
        </p:txBody>
      </p:sp>
      <p:pic>
        <p:nvPicPr>
          <p:cNvPr descr="LOGO" id="284" name="Google Shape;284;p36"/>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85" name="Google Shape;285;p36"/>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286" name="Google Shape;286;p36"/>
          <p:cNvPicPr preferRelativeResize="0"/>
          <p:nvPr/>
        </p:nvPicPr>
        <p:blipFill rotWithShape="1">
          <a:blip r:embed="rId4">
            <a:alphaModFix/>
          </a:blip>
          <a:srcRect b="0" l="0" r="0" t="0"/>
          <a:stretch/>
        </p:blipFill>
        <p:spPr>
          <a:xfrm>
            <a:off x="1485900" y="1781175"/>
            <a:ext cx="6438900" cy="49291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2" name="Google Shape;292;p37"/>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293" name="Google Shape;293;p37"/>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294" name="Google Shape;294;p37"/>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295" name="Google Shape;295;p37"/>
          <p:cNvPicPr preferRelativeResize="0"/>
          <p:nvPr/>
        </p:nvPicPr>
        <p:blipFill rotWithShape="1">
          <a:blip r:embed="rId4">
            <a:alphaModFix/>
          </a:blip>
          <a:srcRect b="0" l="0" r="0" t="0"/>
          <a:stretch/>
        </p:blipFill>
        <p:spPr>
          <a:xfrm>
            <a:off x="914400" y="1757362"/>
            <a:ext cx="7543800" cy="42433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1" name="Google Shape;301;p38"/>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02" name="Google Shape;302;p38"/>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03" name="Google Shape;303;p38"/>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04" name="Google Shape;304;p38"/>
          <p:cNvPicPr preferRelativeResize="0"/>
          <p:nvPr/>
        </p:nvPicPr>
        <p:blipFill rotWithShape="1">
          <a:blip r:embed="rId4">
            <a:alphaModFix/>
          </a:blip>
          <a:srcRect b="0" l="0" r="0" t="0"/>
          <a:stretch/>
        </p:blipFill>
        <p:spPr>
          <a:xfrm>
            <a:off x="685800" y="1725612"/>
            <a:ext cx="7808912" cy="43735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0" name="Google Shape;310;p39"/>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11" name="Google Shape;311;p39"/>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12" name="Google Shape;312;p39"/>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13" name="Google Shape;313;p39"/>
          <p:cNvPicPr preferRelativeResize="0"/>
          <p:nvPr/>
        </p:nvPicPr>
        <p:blipFill rotWithShape="1">
          <a:blip r:embed="rId4">
            <a:alphaModFix/>
          </a:blip>
          <a:srcRect b="0" l="0" r="0" t="0"/>
          <a:stretch/>
        </p:blipFill>
        <p:spPr>
          <a:xfrm>
            <a:off x="723900" y="2000250"/>
            <a:ext cx="7772400" cy="4076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9" name="Google Shape;319;p40"/>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20" name="Google Shape;320;p40"/>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21" name="Google Shape;321;p40"/>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22" name="Google Shape;322;p40"/>
          <p:cNvPicPr preferRelativeResize="0"/>
          <p:nvPr/>
        </p:nvPicPr>
        <p:blipFill rotWithShape="1">
          <a:blip r:embed="rId4">
            <a:alphaModFix/>
          </a:blip>
          <a:srcRect b="0" l="0" r="0" t="0"/>
          <a:stretch/>
        </p:blipFill>
        <p:spPr>
          <a:xfrm>
            <a:off x="685800" y="1949450"/>
            <a:ext cx="8001000" cy="4178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8" name="Google Shape;328;p41"/>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29" name="Google Shape;329;p41"/>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30" name="Google Shape;330;p41"/>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31" name="Google Shape;331;p41"/>
          <p:cNvPicPr preferRelativeResize="0"/>
          <p:nvPr/>
        </p:nvPicPr>
        <p:blipFill rotWithShape="1">
          <a:blip r:embed="rId4">
            <a:alphaModFix/>
          </a:blip>
          <a:srcRect b="0" l="0" r="0" t="0"/>
          <a:stretch/>
        </p:blipFill>
        <p:spPr>
          <a:xfrm>
            <a:off x="685800" y="1751012"/>
            <a:ext cx="7808914" cy="4610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nvSpPr>
        <p:spPr>
          <a:xfrm>
            <a:off x="685800" y="1724025"/>
            <a:ext cx="7848600" cy="47529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Fake products have a significant detrimental influence on the market for both consumers and sellers. </a:t>
            </a:r>
            <a:endParaRPr/>
          </a:p>
          <a:p>
            <a:pPr indent="-285750" lvl="0" marL="285750" marR="0" rtl="0" algn="l">
              <a:lnSpc>
                <a:spcPct val="100000"/>
              </a:lnSpc>
              <a:spcBef>
                <a:spcPts val="100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The sellers fail to provide the goods as per the buyers' expectations, and the consumers begin to suspect the company's quality and standards, resulting in poor marketing of the brand whose counterfeit items are being distributed in the market.</a:t>
            </a:r>
            <a:endParaRPr/>
          </a:p>
          <a:p>
            <a:pPr indent="-285750" lvl="0" marL="285750" marR="0" rtl="0" algn="l">
              <a:lnSpc>
                <a:spcPct val="100000"/>
              </a:lnSpc>
              <a:spcBef>
                <a:spcPts val="100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 The most dangerous aspect of counterfeit items is that they may be extremely detrimental to users. Because fake or counterfeit items are not limited to any single area of the market, it is critical that we recognise these products and find a strategy to keep them out of the market.</a:t>
            </a:r>
            <a:endParaRPr/>
          </a:p>
          <a:p>
            <a:pPr indent="-285750" lvl="0" marL="285750" marR="0" rtl="0" algn="l">
              <a:lnSpc>
                <a:spcPct val="100000"/>
              </a:lnSpc>
              <a:spcBef>
                <a:spcPts val="100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When we examine dominating sectors like pharmaceuticals and food supplies, these items may be quite risky. To address such issues, we must retain data that is freely available to customers, allowing them to check product details and establish a level of trust in the product's legitimacy.</a:t>
            </a:r>
            <a:endParaRPr/>
          </a:p>
          <a:p>
            <a:pPr indent="0" lvl="0" marL="0" marR="0" rtl="0" algn="l">
              <a:lnSpc>
                <a:spcPct val="100000"/>
              </a:lnSpc>
              <a:spcBef>
                <a:spcPts val="100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08" name="Google Shape;108;p15"/>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INTRODUCTION</a:t>
            </a:r>
            <a:endParaRPr/>
          </a:p>
        </p:txBody>
      </p:sp>
      <p:pic>
        <p:nvPicPr>
          <p:cNvPr descr="LOGO" id="109" name="Google Shape;109;p15"/>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10" name="Google Shape;110;p15"/>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7" name="Google Shape;337;p42"/>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38" name="Google Shape;338;p42"/>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39" name="Google Shape;339;p42"/>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40" name="Google Shape;340;p42"/>
          <p:cNvPicPr preferRelativeResize="0"/>
          <p:nvPr/>
        </p:nvPicPr>
        <p:blipFill rotWithShape="1">
          <a:blip r:embed="rId4">
            <a:alphaModFix/>
          </a:blip>
          <a:srcRect b="0" l="0" r="0" t="0"/>
          <a:stretch/>
        </p:blipFill>
        <p:spPr>
          <a:xfrm>
            <a:off x="685800" y="1865312"/>
            <a:ext cx="7848600" cy="4346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6" name="Google Shape;346;p43"/>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47" name="Google Shape;347;p43"/>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48" name="Google Shape;348;p43"/>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49" name="Google Shape;349;p43"/>
          <p:cNvPicPr preferRelativeResize="0"/>
          <p:nvPr/>
        </p:nvPicPr>
        <p:blipFill rotWithShape="1">
          <a:blip r:embed="rId4">
            <a:alphaModFix/>
          </a:blip>
          <a:srcRect b="0" l="0" r="0" t="0"/>
          <a:stretch/>
        </p:blipFill>
        <p:spPr>
          <a:xfrm>
            <a:off x="685800" y="1905000"/>
            <a:ext cx="7808914" cy="44957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nvSpPr>
        <p:spPr>
          <a:xfrm>
            <a:off x="685800" y="1676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5" name="Google Shape;355;p44"/>
          <p:cNvSpPr txBox="1"/>
          <p:nvPr/>
        </p:nvSpPr>
        <p:spPr>
          <a:xfrm>
            <a:off x="646112" y="915987"/>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OUTPUT SCREEN</a:t>
            </a:r>
            <a:endParaRPr/>
          </a:p>
        </p:txBody>
      </p:sp>
      <p:pic>
        <p:nvPicPr>
          <p:cNvPr descr="LOGO" id="356" name="Google Shape;356;p44"/>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57" name="Google Shape;357;p44"/>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pic>
        <p:nvPicPr>
          <p:cNvPr id="358" name="Google Shape;358;p44"/>
          <p:cNvPicPr preferRelativeResize="0"/>
          <p:nvPr/>
        </p:nvPicPr>
        <p:blipFill rotWithShape="1">
          <a:blip r:embed="rId4">
            <a:alphaModFix/>
          </a:blip>
          <a:srcRect b="0" l="0" r="0" t="0"/>
          <a:stretch/>
        </p:blipFill>
        <p:spPr>
          <a:xfrm>
            <a:off x="685800" y="1725612"/>
            <a:ext cx="7772400" cy="433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nvSpPr>
        <p:spPr>
          <a:xfrm>
            <a:off x="649287" y="171132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285750" lvl="0" marL="285750" marR="0" rtl="0" algn="just">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With this system, the products journey from manufacturing to customer can be recorded, and the customer is assured that the scans are not faked. Manufacture is able to prove their product is authentic and is also able to track their products pathway. The setup is easy to implement and requires less operation cost. Manufacturer can also adopt RFID or NFC tokens instead of QR codes to further strengthen their system. </a:t>
            </a:r>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We would like to implement this project in real time scenario using mobile application. This project as of now is a prototype but in the future Enhancement we would like to deploy it in the public blockchain with Realtime data handling. We would also like to add functionalities related to both user and manufacturer by increasing security and options and making it user friendly. </a:t>
            </a:r>
            <a:endParaRPr/>
          </a:p>
        </p:txBody>
      </p:sp>
      <p:sp>
        <p:nvSpPr>
          <p:cNvPr id="364" name="Google Shape;364;p45"/>
          <p:cNvSpPr txBox="1"/>
          <p:nvPr/>
        </p:nvSpPr>
        <p:spPr>
          <a:xfrm>
            <a:off x="646112" y="90805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000"/>
              <a:buFont typeface="Cambria"/>
              <a:buNone/>
            </a:pPr>
            <a:r>
              <a:rPr b="1" i="0" lang="en-US" sz="3000" u="none">
                <a:solidFill>
                  <a:srgbClr val="376092"/>
                </a:solidFill>
                <a:latin typeface="Cambria"/>
                <a:ea typeface="Cambria"/>
                <a:cs typeface="Cambria"/>
                <a:sym typeface="Cambria"/>
              </a:rPr>
              <a:t>CONCLUSION AND FUTURE ENHANCEMENT</a:t>
            </a:r>
            <a:endParaRPr/>
          </a:p>
        </p:txBody>
      </p:sp>
      <p:pic>
        <p:nvPicPr>
          <p:cNvPr descr="LOGO" id="365" name="Google Shape;365;p45"/>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66" name="Google Shape;366;p45"/>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nvSpPr>
        <p:spPr>
          <a:xfrm>
            <a:off x="649287" y="1711325"/>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[1]http://www.iadisportal.org/digital-library/improving-fake-product-detection-usingai-based-technology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[2] Tran, Thinh &amp; Hong, Sung. (2015). RFID Anti-Counterfeiting for Retailing Systems. Journal of Applied Mathematics and Physics. 03. 1-9. 10.4236/jamp.2015.31001.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[3] Chow, Yang-Wai &amp; Susilo, Willy &amp; Tonien, Joseph &amp; Zong, Wei. (2017). A QR Code Watermarking Approach Based on the DWT-DCT Technique. 314-331. 10.1007/978-3-319-59870-3_18.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[4] G. Wood, ‗‗Ethereum: A secure decentralised generalized transaction ledger,‘‘ Tech. Rep., 2014. [4] http://www.ijstr.org/final-print/dec2019/A-Survey-Of-Counterfeit-Product Detection.pdf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[5] Chen, Si &amp; Shi, Rui &amp; Ren, Zhuangyu &amp; Yan, Jiaqi &amp; Shi, Amy &amp; Zhang, Jinyu. (2017). A Blockchain-Based Supply Chain Quality Management Framework. 10.1109/ICEBE.2017.34.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[6] https://pypi.org/project/qrcode/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[7] https://pypi.org/project/opencv-python/ </a:t>
            </a:r>
            <a:endParaRPr/>
          </a:p>
          <a:p>
            <a:pPr indent="0" lvl="0" marL="0" marR="0" rtl="0" algn="just">
              <a:lnSpc>
                <a:spcPct val="90000"/>
              </a:lnSpc>
              <a:spcBef>
                <a:spcPts val="0"/>
              </a:spcBef>
              <a:spcAft>
                <a:spcPts val="0"/>
              </a:spcAft>
              <a:buClr>
                <a:srgbClr val="000000"/>
              </a:buClr>
              <a:buSzPts val="1700"/>
              <a:buFont typeface="Times New Roman"/>
              <a:buNone/>
            </a:pPr>
            <a:r>
              <a:rPr b="0" i="0" lang="en-US" sz="1700" u="none">
                <a:solidFill>
                  <a:srgbClr val="000000"/>
                </a:solidFill>
                <a:latin typeface="Times New Roman"/>
                <a:ea typeface="Times New Roman"/>
                <a:cs typeface="Times New Roman"/>
                <a:sym typeface="Times New Roman"/>
              </a:rPr>
              <a:t>[8] Ma, Jinhua &amp; Lin, Shih-Ya &amp; Chen, Xin &amp; Sun, Hung-Min &amp; Chen, Yeh-Cheng &amp; Wang, Huaxiong. (2020). A Blockchain-Based Application System for Product AntiCounterfeiting. IEEE Access. PP. 1-1. 10.1109/ACCESS.2020.2972026</a:t>
            </a:r>
            <a:endParaRPr/>
          </a:p>
        </p:txBody>
      </p:sp>
      <p:sp>
        <p:nvSpPr>
          <p:cNvPr id="372" name="Google Shape;372;p46"/>
          <p:cNvSpPr txBox="1"/>
          <p:nvPr/>
        </p:nvSpPr>
        <p:spPr>
          <a:xfrm>
            <a:off x="646112" y="908050"/>
            <a:ext cx="7848600" cy="5334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000"/>
              <a:buFont typeface="Cambria"/>
              <a:buNone/>
            </a:pPr>
            <a:r>
              <a:rPr b="1" i="0" lang="en-US" sz="3000" u="none">
                <a:solidFill>
                  <a:srgbClr val="376092"/>
                </a:solidFill>
                <a:latin typeface="Cambria"/>
                <a:ea typeface="Cambria"/>
                <a:cs typeface="Cambria"/>
                <a:sym typeface="Cambria"/>
              </a:rPr>
              <a:t>REFERENCES</a:t>
            </a:r>
            <a:endParaRPr/>
          </a:p>
        </p:txBody>
      </p:sp>
      <p:pic>
        <p:nvPicPr>
          <p:cNvPr descr="LOGO" id="373" name="Google Shape;373;p46"/>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74" name="Google Shape;374;p46"/>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nvSpPr>
        <p:spPr>
          <a:xfrm>
            <a:off x="647700" y="1295400"/>
            <a:ext cx="7848600" cy="47244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a:solidFill>
                  <a:srgbClr val="000000"/>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6000"/>
              <a:buFont typeface="Calibri"/>
              <a:buNone/>
            </a:pPr>
            <a:r>
              <a:rPr b="1" i="0" lang="en-US" sz="6000" u="none">
                <a:solidFill>
                  <a:srgbClr val="000000"/>
                </a:solidFill>
                <a:latin typeface="Calibri"/>
                <a:ea typeface="Calibri"/>
                <a:cs typeface="Calibri"/>
                <a:sym typeface="Calibri"/>
              </a:rPr>
              <a:t>       ANY QUERIES ?</a:t>
            </a:r>
            <a:endParaRPr/>
          </a:p>
        </p:txBody>
      </p:sp>
      <p:pic>
        <p:nvPicPr>
          <p:cNvPr descr="LOGO" id="380" name="Google Shape;380;p47"/>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381" name="Google Shape;381;p47"/>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rgbClr val="000000"/>
              </a:buClr>
              <a:buSzPts val="1600"/>
              <a:buFont typeface="Times New Roman"/>
              <a:buNone/>
            </a:pPr>
            <a:r>
              <a:rPr b="0" i="0" lang="en-US" sz="1600" u="none">
                <a:solidFill>
                  <a:srgbClr val="000000"/>
                </a:solidFill>
                <a:latin typeface="Times New Roman"/>
                <a:ea typeface="Times New Roman"/>
                <a:cs typeface="Times New Roman"/>
                <a:sym typeface="Times New Roman"/>
              </a:rPr>
              <a:t>[1] AI Based Fake Product Detection System The paper entitled ‘IMPROVING FAKE PRODUCT DETECTION USING AI- BASED TECHNOLOGY’ describes how an ai based system can be used to reduce fake products where we do not require any special device to verify the authenticity of the product. Machine learning uses the data set and training data provided it to generate the outcome whether the product is genuine or not. It analyses the logos or the information captured by the end user through their device and verifies it with the data available. After detection the server returns the result to end user to make further decision.</a:t>
            </a:r>
            <a:endParaRPr/>
          </a:p>
          <a:p>
            <a:pPr indent="0" lvl="0" marL="0" marR="0" rtl="0" algn="just">
              <a:lnSpc>
                <a:spcPct val="90000"/>
              </a:lnSpc>
              <a:spcBef>
                <a:spcPts val="0"/>
              </a:spcBef>
              <a:spcAft>
                <a:spcPts val="0"/>
              </a:spcAft>
              <a:buClr>
                <a:schemeClr val="dk1"/>
              </a:buClr>
              <a:buSzPts val="1600"/>
              <a:buFont typeface="Arial"/>
              <a:buNone/>
            </a:pPr>
            <a:r>
              <a:t/>
            </a:r>
            <a:endParaRPr b="0" i="0" sz="1600" u="none">
              <a:solidFill>
                <a:srgbClr val="000000"/>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[2] RFID Anti-Counterfeiting The paper entitled ‘RFID Anti-Counterfeiting for Retailing Systems’ describes how we can use RFID counterfeit system. In this system the author proposes a system consisting of two protocols. The first one is tag authentication protocol which allows users to authenticate the product without revealing their important information and the other one is data correction protocol which ensures the correctness of the tag status.</a:t>
            </a:r>
            <a:endParaRPr/>
          </a:p>
          <a:p>
            <a:pPr indent="0" lvl="0" marL="0" marR="0" rtl="0" algn="just">
              <a:lnSpc>
                <a:spcPct val="90000"/>
              </a:lnSpc>
              <a:spcBef>
                <a:spcPts val="0"/>
              </a:spcBef>
              <a:spcAft>
                <a:spcPts val="0"/>
              </a:spcAft>
              <a:buClr>
                <a:schemeClr val="dk1"/>
              </a:buClr>
              <a:buSzPts val="1600"/>
              <a:buFont typeface="Arial"/>
              <a:buNone/>
            </a:pPr>
            <a:r>
              <a:t/>
            </a:r>
            <a:endParaRPr b="0" i="0" sz="1600" u="none">
              <a:solidFill>
                <a:srgbClr val="000000"/>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[3] Image Watermarking QR code System The paper entitled ‘Research on Anti-counterfeiting Technology Based on QR Code image Watermarking Algorithm’ explains how we can embed the carrier image to the QR code to enable image watermarking in QR code. It is a more robust DWT and SVD based watermarking algorithm. n. The experiment proved that this method can resist compressive attack, rotation attack, noise attack and so on.</a:t>
            </a:r>
            <a:endParaRPr b="0" i="0" sz="1600" u="none">
              <a:solidFill>
                <a:srgbClr val="000000"/>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1600"/>
              <a:buFont typeface="Arial"/>
              <a:buNone/>
            </a:pPr>
            <a:r>
              <a:t/>
            </a:r>
            <a:endParaRPr b="0" i="0" sz="1600" u="none">
              <a:solidFill>
                <a:srgbClr val="000000"/>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1600"/>
              <a:buFont typeface="Arial"/>
              <a:buNone/>
            </a:pPr>
            <a:r>
              <a:t/>
            </a:r>
            <a:endParaRPr b="0" i="0" sz="16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a:solidFill>
                <a:srgbClr val="000000"/>
              </a:solidFill>
              <a:latin typeface="Calibri"/>
              <a:ea typeface="Calibri"/>
              <a:cs typeface="Calibri"/>
              <a:sym typeface="Calibri"/>
            </a:endParaRPr>
          </a:p>
        </p:txBody>
      </p:sp>
      <p:sp>
        <p:nvSpPr>
          <p:cNvPr id="116" name="Google Shape;116;p16"/>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LITERATURE SURVEY</a:t>
            </a:r>
            <a:endParaRPr/>
          </a:p>
        </p:txBody>
      </p:sp>
      <p:pic>
        <p:nvPicPr>
          <p:cNvPr descr="LOGO" id="117" name="Google Shape;117;p16"/>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18" name="Google Shape;118;p16"/>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[4] A Survey of Counterfeit Product Detection by Prabhu Shankar, R. Jayavadivel. Counterfeit products are growing exponentially with the enormous amount of online and black-market. This paper discusses various techniques for identifying counterfeit products.</a:t>
            </a:r>
            <a:endParaRPr/>
          </a:p>
          <a:p>
            <a:pPr indent="0" lvl="0" marL="0" marR="0" rtl="0" algn="just">
              <a:lnSpc>
                <a:spcPct val="100000"/>
              </a:lnSpc>
              <a:spcBef>
                <a:spcPts val="0"/>
              </a:spcBef>
              <a:spcAft>
                <a:spcPts val="0"/>
              </a:spcAft>
              <a:buClr>
                <a:schemeClr val="dk1"/>
              </a:buClr>
              <a:buSzPts val="1600"/>
              <a:buFont typeface="Arial"/>
              <a:buNone/>
            </a:pPr>
            <a:r>
              <a:t/>
            </a:r>
            <a:endParaRPr b="0" i="0" sz="1600" u="non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[5] A Blockchain-based Supply Chain Quality Management Framework by Si Chen, Rui Shi. In this paper, they proposed a blockchain-based framework. This framework will provide a theoretical basis for intelligent quality management of the supply chain based on blockchain technology. Blockchain ideas by geeks for geeks, In this paper they proposed a system for identifying fake products using blockchain through barcode. </a:t>
            </a:r>
            <a:endParaRPr b="0" i="0" sz="16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a:solidFill>
                <a:srgbClr val="000000"/>
              </a:solidFill>
              <a:latin typeface="Calibri"/>
              <a:ea typeface="Calibri"/>
              <a:cs typeface="Calibri"/>
              <a:sym typeface="Calibri"/>
            </a:endParaRPr>
          </a:p>
        </p:txBody>
      </p:sp>
      <p:sp>
        <p:nvSpPr>
          <p:cNvPr id="124" name="Google Shape;124;p17"/>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LITERATURE SURVEY</a:t>
            </a:r>
            <a:endParaRPr/>
          </a:p>
        </p:txBody>
      </p:sp>
      <p:pic>
        <p:nvPicPr>
          <p:cNvPr descr="LOGO" id="125" name="Google Shape;125;p17"/>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26" name="Google Shape;126;p17"/>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rgbClr val="000000"/>
              </a:buClr>
              <a:buSzPts val="1900"/>
              <a:buFont typeface="Times New Roman"/>
              <a:buNone/>
            </a:pPr>
            <a:r>
              <a:rPr b="1" i="0" lang="en-US" sz="1900" u="none">
                <a:solidFill>
                  <a:srgbClr val="000000"/>
                </a:solidFill>
                <a:latin typeface="Times New Roman"/>
                <a:ea typeface="Times New Roman"/>
                <a:cs typeface="Times New Roman"/>
                <a:sym typeface="Times New Roman"/>
              </a:rPr>
              <a:t>EXISTING SYSTEM:</a:t>
            </a:r>
            <a:endParaRPr/>
          </a:p>
          <a:p>
            <a:pPr indent="0" lvl="0" marL="0" marR="0" rtl="0" algn="just">
              <a:lnSpc>
                <a:spcPct val="100000"/>
              </a:lnSpc>
              <a:spcBef>
                <a:spcPts val="0"/>
              </a:spcBef>
              <a:spcAft>
                <a:spcPts val="0"/>
              </a:spcAft>
              <a:buClr>
                <a:schemeClr val="dk1"/>
              </a:buClr>
              <a:buSzPts val="1900"/>
              <a:buFont typeface="Arial"/>
              <a:buNone/>
            </a:pPr>
            <a:r>
              <a:t/>
            </a:r>
            <a:endParaRPr b="1" i="0" sz="1900" u="none">
              <a:solidFill>
                <a:srgbClr val="000000"/>
              </a:solidFill>
              <a:latin typeface="Times New Roman"/>
              <a:ea typeface="Times New Roman"/>
              <a:cs typeface="Times New Roman"/>
              <a:sym typeface="Times New Roman"/>
            </a:endParaRPr>
          </a:p>
          <a:p>
            <a:pPr indent="-120650" lvl="0" marL="0" marR="0" rtl="0" algn="just">
              <a:lnSpc>
                <a:spcPct val="100000"/>
              </a:lnSpc>
              <a:spcBef>
                <a:spcPts val="0"/>
              </a:spcBef>
              <a:spcAft>
                <a:spcPts val="0"/>
              </a:spcAft>
              <a:buClr>
                <a:srgbClr val="000000"/>
              </a:buClr>
              <a:buSzPts val="1900"/>
              <a:buFont typeface="Arial"/>
              <a:buChar char="•"/>
            </a:pPr>
            <a:r>
              <a:rPr b="0" i="0" lang="en-US" sz="1900" u="none">
                <a:solidFill>
                  <a:srgbClr val="000000"/>
                </a:solidFill>
                <a:latin typeface="Calibri"/>
                <a:ea typeface="Calibri"/>
                <a:cs typeface="Calibri"/>
                <a:sym typeface="Calibri"/>
              </a:rPr>
              <a:t>The existing system detects fake products using database /cloud as a web application without using blockchain. </a:t>
            </a:r>
            <a:endParaRPr/>
          </a:p>
          <a:p>
            <a:pPr indent="-120650" lvl="0" marL="0" marR="0" rtl="0" algn="just">
              <a:lnSpc>
                <a:spcPct val="100000"/>
              </a:lnSpc>
              <a:spcBef>
                <a:spcPts val="0"/>
              </a:spcBef>
              <a:spcAft>
                <a:spcPts val="0"/>
              </a:spcAft>
              <a:buClr>
                <a:srgbClr val="000000"/>
              </a:buClr>
              <a:buSzPts val="1900"/>
              <a:buFont typeface="Arial"/>
              <a:buChar char="•"/>
            </a:pPr>
            <a:r>
              <a:rPr b="0" i="0" lang="en-US" sz="1900" u="none">
                <a:solidFill>
                  <a:srgbClr val="000000"/>
                </a:solidFill>
                <a:latin typeface="Calibri"/>
                <a:ea typeface="Calibri"/>
                <a:cs typeface="Calibri"/>
                <a:sym typeface="Calibri"/>
              </a:rPr>
              <a:t>System tracks the product from Manufacturing phase to delivery phase.</a:t>
            </a:r>
            <a:endParaRPr/>
          </a:p>
          <a:p>
            <a:pPr indent="-120650" lvl="0" marL="0" marR="0" rtl="0" algn="just">
              <a:lnSpc>
                <a:spcPct val="100000"/>
              </a:lnSpc>
              <a:spcBef>
                <a:spcPts val="0"/>
              </a:spcBef>
              <a:spcAft>
                <a:spcPts val="0"/>
              </a:spcAft>
              <a:buClr>
                <a:srgbClr val="000000"/>
              </a:buClr>
              <a:buSzPts val="1900"/>
              <a:buFont typeface="Arial"/>
              <a:buChar char="•"/>
            </a:pPr>
            <a:r>
              <a:rPr b="0" i="0" lang="en-US" sz="1900" u="none">
                <a:solidFill>
                  <a:srgbClr val="000000"/>
                </a:solidFill>
                <a:latin typeface="Calibri"/>
                <a:ea typeface="Calibri"/>
                <a:cs typeface="Calibri"/>
                <a:sym typeface="Calibri"/>
              </a:rPr>
              <a:t> But , as database is mutable and is not decentralized it can be modified by admin of the database.</a:t>
            </a:r>
            <a:endParaRPr/>
          </a:p>
          <a:p>
            <a:pPr indent="-120650" lvl="0" marL="0" marR="0" rtl="0" algn="just">
              <a:lnSpc>
                <a:spcPct val="100000"/>
              </a:lnSpc>
              <a:spcBef>
                <a:spcPts val="0"/>
              </a:spcBef>
              <a:spcAft>
                <a:spcPts val="0"/>
              </a:spcAft>
              <a:buClr>
                <a:srgbClr val="000000"/>
              </a:buClr>
              <a:buSzPts val="1900"/>
              <a:buFont typeface="Arial"/>
              <a:buChar char="•"/>
            </a:pPr>
            <a:r>
              <a:rPr b="0" i="0" lang="en-US" sz="1900" u="none">
                <a:solidFill>
                  <a:srgbClr val="000000"/>
                </a:solidFill>
                <a:latin typeface="Calibri"/>
                <a:ea typeface="Calibri"/>
                <a:cs typeface="Calibri"/>
                <a:sym typeface="Calibri"/>
              </a:rPr>
              <a:t> Information tampering can be possible if we use database which is not safe when it comes to storing information which should not be tampered.</a:t>
            </a:r>
            <a:endParaRPr/>
          </a:p>
          <a:p>
            <a:pPr indent="0" lvl="0" marL="0" marR="0" rtl="0" algn="just">
              <a:lnSpc>
                <a:spcPct val="100000"/>
              </a:lnSpc>
              <a:spcBef>
                <a:spcPts val="0"/>
              </a:spcBef>
              <a:spcAft>
                <a:spcPts val="0"/>
              </a:spcAft>
              <a:buClr>
                <a:schemeClr val="dk1"/>
              </a:buClr>
              <a:buSzPts val="1900"/>
              <a:buFont typeface="Arial"/>
              <a:buNone/>
            </a:pPr>
            <a:r>
              <a:t/>
            </a:r>
            <a:endParaRPr b="1" i="0" sz="19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LIMITATIONS OF EXISTING SYSTEM:</a:t>
            </a:r>
            <a:endParaRPr/>
          </a:p>
          <a:p>
            <a:pPr indent="0" lvl="0" marL="0" marR="0" rtl="0" algn="l">
              <a:lnSpc>
                <a:spcPct val="100000"/>
              </a:lnSpc>
              <a:spcBef>
                <a:spcPts val="0"/>
              </a:spcBef>
              <a:spcAft>
                <a:spcPts val="0"/>
              </a:spcAft>
              <a:buClr>
                <a:schemeClr val="dk1"/>
              </a:buClr>
              <a:buSzPts val="1800"/>
              <a:buFont typeface="Arial"/>
              <a:buNone/>
            </a:pPr>
            <a:r>
              <a:t/>
            </a:r>
            <a:endParaRPr b="1" i="0" sz="1800" u="none">
              <a:solidFill>
                <a:srgbClr val="000000"/>
              </a:solidFill>
              <a:latin typeface="Times New Roman"/>
              <a:ea typeface="Times New Roman"/>
              <a:cs typeface="Times New Roman"/>
              <a:sym typeface="Times New Roman"/>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Information can be tampered easily . </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Centralized access to the system, users will not have access to all the functionalities.</a:t>
            </a:r>
            <a:endParaRPr/>
          </a:p>
          <a:p>
            <a:pPr indent="-114300" lvl="0" marL="0" marR="0" rtl="0" algn="l">
              <a:lnSpc>
                <a:spcPct val="100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Database is mutable and is not decentralized it can be modified by admin of the database. </a:t>
            </a:r>
            <a:endParaRPr b="0" i="0" sz="18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32" name="Google Shape;132;p18"/>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ANALYSIS</a:t>
            </a:r>
            <a:endParaRPr/>
          </a:p>
        </p:txBody>
      </p:sp>
      <p:pic>
        <p:nvPicPr>
          <p:cNvPr descr="LOGO" id="133" name="Google Shape;133;p18"/>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34" name="Google Shape;134;p18"/>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PROPOSED SYSTEM:</a:t>
            </a:r>
            <a:endParaRPr/>
          </a:p>
          <a:p>
            <a:pPr indent="0" lvl="0" marL="0" marR="0" rtl="0" algn="just">
              <a:lnSpc>
                <a:spcPct val="100000"/>
              </a:lnSpc>
              <a:spcBef>
                <a:spcPts val="0"/>
              </a:spcBef>
              <a:spcAft>
                <a:spcPts val="0"/>
              </a:spcAft>
              <a:buClr>
                <a:schemeClr val="dk1"/>
              </a:buClr>
              <a:buSzPts val="2000"/>
              <a:buFont typeface="Arial"/>
              <a:buNone/>
            </a:pPr>
            <a:r>
              <a:t/>
            </a:r>
            <a:endParaRPr b="1" i="0" sz="2000" u="none">
              <a:solidFill>
                <a:srgbClr val="000000"/>
              </a:solidFill>
              <a:latin typeface="Times New Roman"/>
              <a:ea typeface="Times New Roman"/>
              <a:cs typeface="Times New Roman"/>
              <a:sym typeface="Times New Roman"/>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The proposed system detects fake products using blockchain technology as an android application for the detection of counterfeit products. </a:t>
            </a:r>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In the proposed framework, the framework produces QR codes utilizing Blockchain innovation.</a:t>
            </a:r>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 QR code of the product is linked to a Blockchain. So this system may be used to store product details and generate unique code. </a:t>
            </a:r>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It collects the unique code from the user and compares the code against entries in the Blockchain database. </a:t>
            </a:r>
            <a:endParaRPr/>
          </a:p>
          <a:p>
            <a:pPr indent="-127000" lvl="0" marL="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Calibri"/>
                <a:ea typeface="Calibri"/>
                <a:cs typeface="Calibri"/>
                <a:sym typeface="Calibri"/>
              </a:rPr>
              <a:t>If code doesn’t match then it will give notification stating it is a fake product. </a:t>
            </a:r>
            <a:endParaRPr b="1" i="0" sz="2000" u="non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000"/>
              <a:buFont typeface="Arial"/>
              <a:buNone/>
            </a:pPr>
            <a:r>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rgbClr val="000000"/>
              </a:solidFill>
              <a:latin typeface="Calibri"/>
              <a:ea typeface="Calibri"/>
              <a:cs typeface="Calibri"/>
              <a:sym typeface="Calibri"/>
            </a:endParaRPr>
          </a:p>
        </p:txBody>
      </p:sp>
      <p:sp>
        <p:nvSpPr>
          <p:cNvPr id="140" name="Google Shape;140;p19"/>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ANALYSIS</a:t>
            </a:r>
            <a:endParaRPr/>
          </a:p>
        </p:txBody>
      </p:sp>
      <p:pic>
        <p:nvPicPr>
          <p:cNvPr descr="LOGO" id="141" name="Google Shape;141;p19"/>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42" name="Google Shape;142;p19"/>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PROPOSED METHODOLOGY:</a:t>
            </a:r>
            <a:endParaRPr/>
          </a:p>
          <a:p>
            <a:pPr indent="0" lvl="0" marL="0" marR="0" rtl="0" algn="just">
              <a:lnSpc>
                <a:spcPct val="100000"/>
              </a:lnSpc>
              <a:spcBef>
                <a:spcPts val="0"/>
              </a:spcBef>
              <a:spcAft>
                <a:spcPts val="0"/>
              </a:spcAft>
              <a:buClr>
                <a:schemeClr val="dk1"/>
              </a:buClr>
              <a:buSzPts val="1800"/>
              <a:buFont typeface="Arial"/>
              <a:buNone/>
            </a:pPr>
            <a:r>
              <a:t/>
            </a:r>
            <a:endParaRPr b="1" i="0" sz="1800" u="none">
              <a:solidFill>
                <a:srgbClr val="000000"/>
              </a:solidFill>
              <a:latin typeface="Times New Roman"/>
              <a:ea typeface="Times New Roman"/>
              <a:cs typeface="Times New Roman"/>
              <a:sym typeface="Times New Roman"/>
            </a:endParaRPr>
          </a:p>
          <a:p>
            <a:pPr indent="-114300" lvl="0" marL="0" marR="0" rtl="0" algn="just">
              <a:lnSpc>
                <a:spcPct val="115000"/>
              </a:lnSpc>
              <a:spcBef>
                <a:spcPts val="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This project is primarily separated into two modules: 1) Manufacturer and 2)Consumer/user. After logging in, the manufacturer will input product data such as product id, name, and company name . The information entered by the manufacturer is saved in blocks. The SHA-256 algorithm is used to generate the hash code when this information is included. This hash code is used to generate a QR-code, which is printed on the merchandise. The user will receive this QR-code after purchasing the product, which he may scan with a web camera or a QR-code scanner that was previously imported.</a:t>
            </a:r>
            <a:endParaRPr/>
          </a:p>
          <a:p>
            <a:pPr indent="-114300" lvl="0" marL="0" marR="0" rtl="0" algn="just">
              <a:lnSpc>
                <a:spcPct val="115000"/>
              </a:lnSpc>
              <a:spcBef>
                <a:spcPts val="1000"/>
              </a:spcBef>
              <a:spcAft>
                <a:spcPts val="0"/>
              </a:spcAft>
              <a:buClr>
                <a:srgbClr val="000000"/>
              </a:buClr>
              <a:buSzPts val="1800"/>
              <a:buFont typeface="Arial"/>
              <a:buChar char="•"/>
            </a:pPr>
            <a:r>
              <a:rPr b="0" i="0" lang="en-US" sz="1800" u="none">
                <a:solidFill>
                  <a:srgbClr val="000000"/>
                </a:solidFill>
                <a:latin typeface="Times New Roman"/>
                <a:ea typeface="Times New Roman"/>
                <a:cs typeface="Times New Roman"/>
                <a:sym typeface="Times New Roman"/>
              </a:rPr>
              <a:t>If the hash code within the blockchain and the hash code generated after scanning are the same, the product is considered to be original, and the consumer will be presented product data otherwise, it detects that the product is counterfeit.</a:t>
            </a:r>
            <a:endParaRPr/>
          </a:p>
          <a:p>
            <a:pPr indent="0" lvl="0" marL="0" marR="0" rtl="0" algn="just">
              <a:lnSpc>
                <a:spcPct val="100000"/>
              </a:lnSpc>
              <a:spcBef>
                <a:spcPts val="1000"/>
              </a:spcBef>
              <a:spcAft>
                <a:spcPts val="0"/>
              </a:spcAft>
              <a:buClr>
                <a:schemeClr val="dk1"/>
              </a:buClr>
              <a:buSzPts val="2000"/>
              <a:buFont typeface="Arial"/>
              <a:buNone/>
            </a:pPr>
            <a:r>
              <a:t/>
            </a:r>
            <a:endParaRPr b="1"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rgbClr val="000000"/>
              </a:solidFill>
              <a:latin typeface="Calibri"/>
              <a:ea typeface="Calibri"/>
              <a:cs typeface="Calibri"/>
              <a:sym typeface="Calibri"/>
            </a:endParaRPr>
          </a:p>
        </p:txBody>
      </p:sp>
      <p:sp>
        <p:nvSpPr>
          <p:cNvPr id="148" name="Google Shape;148;p20"/>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ANALYSIS</a:t>
            </a:r>
            <a:endParaRPr/>
          </a:p>
        </p:txBody>
      </p:sp>
      <p:pic>
        <p:nvPicPr>
          <p:cNvPr descr="LOGO" id="149" name="Google Shape;149;p20"/>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50" name="Google Shape;150;p20"/>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nvSpPr>
        <p:spPr>
          <a:xfrm>
            <a:off x="685800" y="1724025"/>
            <a:ext cx="7848600" cy="5057700"/>
          </a:xfrm>
          <a:prstGeom prst="rect">
            <a:avLst/>
          </a:prstGeom>
          <a:solidFill>
            <a:schemeClr val="lt1"/>
          </a:solidFill>
          <a:ln cap="flat" cmpd="sng" w="254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PROCESS LOGIC FOR BLOCKCHAIN IMPLEMENTATION:</a:t>
            </a:r>
            <a:endParaRPr b="1" i="0" sz="1800" u="none">
              <a:solidFill>
                <a:srgbClr val="000000"/>
              </a:solidFill>
              <a:latin typeface="Times New Roman"/>
              <a:ea typeface="Times New Roman"/>
              <a:cs typeface="Times New Roman"/>
              <a:sym typeface="Times New Roman"/>
            </a:endParaRPr>
          </a:p>
          <a:p>
            <a:pPr indent="-101600" lvl="0" marL="0" marR="0" rtl="0" algn="just">
              <a:lnSpc>
                <a:spcPct val="95000"/>
              </a:lnSpc>
              <a:spcBef>
                <a:spcPts val="1000"/>
              </a:spcBef>
              <a:spcAft>
                <a:spcPts val="0"/>
              </a:spcAft>
              <a:buClr>
                <a:srgbClr val="000000"/>
              </a:buClr>
              <a:buSzPts val="1600"/>
              <a:buFont typeface="Arial"/>
              <a:buChar char="•"/>
            </a:pPr>
            <a:r>
              <a:rPr b="0" i="0" lang="en-US" sz="1600" u="none">
                <a:solidFill>
                  <a:srgbClr val="000000"/>
                </a:solidFill>
                <a:latin typeface="Times New Roman"/>
                <a:ea typeface="Times New Roman"/>
                <a:cs typeface="Times New Roman"/>
                <a:sym typeface="Times New Roman"/>
              </a:rPr>
              <a:t>The information will be saved in the JSON format, which is characterised by its simplicity both in terms of its implementation and its readability. A block is used to store the data, and inside that block are numerous copies of the data. Each and every minute, many blocks are added, and in order to tell one from the other, we will be using fingerprinting to distinguish between them.</a:t>
            </a:r>
            <a:endParaRPr/>
          </a:p>
          <a:p>
            <a:pPr indent="-101600" lvl="0" marL="0" marR="0" rtl="0" algn="just">
              <a:lnSpc>
                <a:spcPct val="95000"/>
              </a:lnSpc>
              <a:spcBef>
                <a:spcPts val="1000"/>
              </a:spcBef>
              <a:spcAft>
                <a:spcPts val="0"/>
              </a:spcAft>
              <a:buClr>
                <a:srgbClr val="000000"/>
              </a:buClr>
              <a:buSzPts val="1600"/>
              <a:buFont typeface="Arial"/>
              <a:buChar char="•"/>
            </a:pPr>
            <a:r>
              <a:rPr b="0" i="0" lang="en-US" sz="1600" u="none">
                <a:solidFill>
                  <a:srgbClr val="000000"/>
                </a:solidFill>
                <a:latin typeface="Times New Roman"/>
                <a:ea typeface="Times New Roman"/>
                <a:cs typeface="Times New Roman"/>
                <a:sym typeface="Times New Roman"/>
              </a:rPr>
              <a:t>This process is carried out by means of hash, and the SHA256 hashing method will be used in particular for this purpose. Every block will have its own unique hash, as well as the hash of the function that came before it, making it impossible for the data to be manipulated.</a:t>
            </a:r>
            <a:endParaRPr/>
          </a:p>
          <a:p>
            <a:pPr indent="-101600" lvl="0" marL="0" marR="0" rtl="0" algn="just">
              <a:lnSpc>
                <a:spcPct val="95000"/>
              </a:lnSpc>
              <a:spcBef>
                <a:spcPts val="1000"/>
              </a:spcBef>
              <a:spcAft>
                <a:spcPts val="0"/>
              </a:spcAft>
              <a:buClr>
                <a:srgbClr val="000000"/>
              </a:buClr>
              <a:buSzPts val="1600"/>
              <a:buFont typeface="Arial"/>
              <a:buChar char="•"/>
            </a:pPr>
            <a:r>
              <a:rPr b="0" i="0" lang="en-US" sz="1600" u="none">
                <a:solidFill>
                  <a:srgbClr val="000000"/>
                </a:solidFill>
                <a:latin typeface="Times New Roman"/>
                <a:ea typeface="Times New Roman"/>
                <a:cs typeface="Times New Roman"/>
                <a:sym typeface="Times New Roman"/>
              </a:rPr>
              <a:t>Current block hash will be previous hash for  the next block and so on this way blocks are connected to form a chain.</a:t>
            </a:r>
            <a:endParaRPr/>
          </a:p>
          <a:p>
            <a:pPr indent="-101600" lvl="0" marL="0" marR="0" rtl="0" algn="just">
              <a:lnSpc>
                <a:spcPct val="95000"/>
              </a:lnSpc>
              <a:spcBef>
                <a:spcPts val="1000"/>
              </a:spcBef>
              <a:spcAft>
                <a:spcPts val="0"/>
              </a:spcAft>
              <a:buClr>
                <a:srgbClr val="000000"/>
              </a:buClr>
              <a:buSzPts val="1600"/>
              <a:buFont typeface="Arial"/>
              <a:buChar char="•"/>
            </a:pPr>
            <a:r>
              <a:rPr b="0" i="0" lang="en-US" sz="1600" u="none">
                <a:solidFill>
                  <a:srgbClr val="000000"/>
                </a:solidFill>
                <a:latin typeface="Times New Roman"/>
                <a:ea typeface="Times New Roman"/>
                <a:cs typeface="Times New Roman"/>
                <a:sym typeface="Times New Roman"/>
              </a:rPr>
              <a:t>Proof of work method is included which makes it way more difficult to perform operations to create a new block and add it to the chain. This indicates that anybody who edits a prior block will need to repeat the work associated with that block as well as the work associated with all of the blocks that follow it. We can restrict it furthermore by increasing difficulty associated with creating blocks.</a:t>
            </a:r>
            <a:endParaRPr/>
          </a:p>
          <a:p>
            <a:pPr indent="0" lvl="0" marL="0" marR="0" rtl="0" algn="l">
              <a:lnSpc>
                <a:spcPct val="95000"/>
              </a:lnSpc>
              <a:spcBef>
                <a:spcPts val="1000"/>
              </a:spcBef>
              <a:spcAft>
                <a:spcPts val="0"/>
              </a:spcAft>
              <a:buClr>
                <a:schemeClr val="dk1"/>
              </a:buClr>
              <a:buSzPts val="1100"/>
              <a:buFont typeface="Arial"/>
              <a:buNone/>
            </a:pPr>
            <a:r>
              <a:t/>
            </a:r>
            <a:endParaRPr b="0" i="0" sz="1100" u="none">
              <a:solidFill>
                <a:srgbClr val="000000"/>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1300"/>
              <a:buFont typeface="Arial"/>
              <a:buNone/>
            </a:pPr>
            <a:r>
              <a:t/>
            </a:r>
            <a:endParaRPr b="1" i="0" sz="1300" u="non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500"/>
              <a:buFont typeface="Arial"/>
              <a:buNone/>
            </a:pPr>
            <a:r>
              <a:t/>
            </a:r>
            <a:endParaRPr b="0" i="0" sz="15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500" u="none">
              <a:solidFill>
                <a:srgbClr val="000000"/>
              </a:solidFill>
              <a:latin typeface="Calibri"/>
              <a:ea typeface="Calibri"/>
              <a:cs typeface="Calibri"/>
              <a:sym typeface="Calibri"/>
            </a:endParaRPr>
          </a:p>
        </p:txBody>
      </p:sp>
      <p:sp>
        <p:nvSpPr>
          <p:cNvPr id="156" name="Google Shape;156;p21"/>
          <p:cNvSpPr txBox="1"/>
          <p:nvPr/>
        </p:nvSpPr>
        <p:spPr>
          <a:xfrm>
            <a:off x="682625" y="914400"/>
            <a:ext cx="7851900" cy="534900"/>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76092"/>
              </a:buClr>
              <a:buSzPts val="3200"/>
              <a:buFont typeface="Cambria"/>
              <a:buNone/>
            </a:pPr>
            <a:r>
              <a:rPr b="1" i="0" lang="en-US" sz="3200" u="none">
                <a:solidFill>
                  <a:srgbClr val="376092"/>
                </a:solidFill>
                <a:latin typeface="Cambria"/>
                <a:ea typeface="Cambria"/>
                <a:cs typeface="Cambria"/>
                <a:sym typeface="Cambria"/>
              </a:rPr>
              <a:t>SYSTEM ANALYSIS</a:t>
            </a:r>
            <a:endParaRPr/>
          </a:p>
        </p:txBody>
      </p:sp>
      <p:pic>
        <p:nvPicPr>
          <p:cNvPr descr="LOGO" id="157" name="Google Shape;157;p21"/>
          <p:cNvPicPr preferRelativeResize="0"/>
          <p:nvPr/>
        </p:nvPicPr>
        <p:blipFill rotWithShape="1">
          <a:blip r:embed="rId3">
            <a:alphaModFix/>
          </a:blip>
          <a:srcRect b="0" l="0" r="0" t="0"/>
          <a:stretch/>
        </p:blipFill>
        <p:spPr>
          <a:xfrm>
            <a:off x="8494712" y="-4762"/>
            <a:ext cx="649287" cy="644525"/>
          </a:xfrm>
          <a:prstGeom prst="rect">
            <a:avLst/>
          </a:prstGeom>
          <a:noFill/>
          <a:ln>
            <a:noFill/>
          </a:ln>
        </p:spPr>
      </p:pic>
      <p:sp>
        <p:nvSpPr>
          <p:cNvPr id="158" name="Google Shape;158;p21"/>
          <p:cNvSpPr txBox="1"/>
          <p:nvPr/>
        </p:nvSpPr>
        <p:spPr>
          <a:xfrm>
            <a:off x="6858000" y="76200"/>
            <a:ext cx="1752600" cy="5160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002060"/>
              </a:buClr>
              <a:buSzPts val="1900"/>
              <a:buFont typeface="Bookman Old Style"/>
              <a:buNone/>
            </a:pPr>
            <a:r>
              <a:rPr b="1" i="0" lang="en-US" sz="1900" u="none">
                <a:solidFill>
                  <a:srgbClr val="002060"/>
                </a:solidFill>
                <a:latin typeface="Bookman Old Style"/>
                <a:ea typeface="Bookman Old Style"/>
                <a:cs typeface="Bookman Old Style"/>
                <a:sym typeface="Bookman Old Style"/>
              </a:rPr>
              <a:t>MATRUSRI</a:t>
            </a:r>
            <a:endParaRPr b="0" i="0" sz="1900" u="none">
              <a:solidFill>
                <a:srgbClr val="002060"/>
              </a:solidFill>
              <a:latin typeface="Arial"/>
              <a:ea typeface="Arial"/>
              <a:cs typeface="Arial"/>
              <a:sym typeface="Arial"/>
            </a:endParaRPr>
          </a:p>
          <a:p>
            <a:pPr indent="0" lvl="0" marL="0" marR="0" rtl="0" algn="r">
              <a:lnSpc>
                <a:spcPct val="100000"/>
              </a:lnSpc>
              <a:spcBef>
                <a:spcPts val="0"/>
              </a:spcBef>
              <a:spcAft>
                <a:spcPts val="0"/>
              </a:spcAft>
              <a:buClr>
                <a:srgbClr val="002060"/>
              </a:buClr>
              <a:buSzPts val="800"/>
              <a:buFont typeface="Bookman Old Style"/>
              <a:buNone/>
            </a:pPr>
            <a:r>
              <a:rPr b="1" i="0" lang="en-US" sz="800" u="none">
                <a:solidFill>
                  <a:srgbClr val="002060"/>
                </a:solidFill>
                <a:latin typeface="Bookman Old Style"/>
                <a:ea typeface="Bookman Old Style"/>
                <a:cs typeface="Bookman Old Style"/>
                <a:sym typeface="Bookman Old Style"/>
              </a:rPr>
              <a:t>ENGINEERING COLLEGE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